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63"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9" r:id="rId11"/>
    <p:sldId id="265" r:id="rId12"/>
    <p:sldId id="266" r:id="rId13"/>
  </p:sldIdLst>
  <p:sldSz cx="18288000" cy="10287000"/>
  <p:notesSz cx="6858000" cy="9144000"/>
  <p:embeddedFontLst>
    <p:embeddedFont>
      <p:font typeface="Bookman Old Style" panose="02050604050505020204" pitchFamily="18"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Clear Sans Regular Bold" panose="020B0604020202020204" charset="0"/>
      <p:regular r:id="rId23"/>
    </p:embeddedFont>
    <p:embeddedFont>
      <p:font typeface="Gadugi" panose="020B0502040204020203" pitchFamily="34" charset="0"/>
      <p:regular r:id="rId24"/>
      <p:bold r:id="rId25"/>
    </p:embeddedFont>
    <p:embeddedFont>
      <p:font typeface="Rockwell" panose="02060603020205020403" pitchFamily="18"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294" autoAdjust="0"/>
    <p:restoredTop sz="94063" autoAdjust="0"/>
  </p:normalViewPr>
  <p:slideViewPr>
    <p:cSldViewPr>
      <p:cViewPr varScale="1">
        <p:scale>
          <a:sx n="47" d="100"/>
          <a:sy n="47" d="100"/>
        </p:scale>
        <p:origin x="9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2883904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2904" y="1683545"/>
            <a:ext cx="13502193" cy="3581400"/>
          </a:xfrm>
        </p:spPr>
        <p:txBody>
          <a:bodyPr anchor="b">
            <a:normAutofit/>
          </a:bodyPr>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2392904" y="5403057"/>
            <a:ext cx="13502193"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37321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709" y="6434059"/>
            <a:ext cx="15551346" cy="1229033"/>
          </a:xfrm>
        </p:spPr>
        <p:txBody>
          <a:bodyPr anchor="b">
            <a:normAutofit/>
          </a:bodyPr>
          <a:lstStyle>
            <a:lvl1pPr>
              <a:defRPr sz="4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0709" y="931982"/>
            <a:ext cx="15551346" cy="5069603"/>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93" y="7663092"/>
            <a:ext cx="15548997" cy="1023708"/>
          </a:xfrm>
        </p:spPr>
        <p:txBody>
          <a:bodyPr>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457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3" cy="5137289"/>
          </a:xfrm>
        </p:spPr>
        <p:txBody>
          <a:bodyPr anchor="ct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93" y="6307230"/>
            <a:ext cx="15530642" cy="2388279"/>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4028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400"/>
            <a:ext cx="13954128" cy="4489356"/>
          </a:xfrm>
        </p:spPr>
        <p:txBody>
          <a:bodyPr anchor="ct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415048"/>
            <a:ext cx="13128449" cy="640218"/>
          </a:xfrm>
        </p:spPr>
        <p:txBody>
          <a:bodyPr anchor="t">
            <a:normAutofit/>
          </a:bodyPr>
          <a:lstStyle>
            <a:lvl1pPr marL="0" indent="0" algn="r">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370691" y="6307232"/>
            <a:ext cx="15530643" cy="2379570"/>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1254918" y="1102862"/>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3" name="TextBox 12"/>
          <p:cNvSpPr txBox="1"/>
          <p:nvPr/>
        </p:nvSpPr>
        <p:spPr>
          <a:xfrm>
            <a:off x="15986934" y="445814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3720945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70710" y="3190414"/>
            <a:ext cx="15532991" cy="3767753"/>
          </a:xfrm>
        </p:spPr>
        <p:txBody>
          <a:bodyPr anchor="b"/>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92" y="6975834"/>
            <a:ext cx="15530645"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7922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70691" y="914401"/>
            <a:ext cx="15530643" cy="1988345"/>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70691" y="3132479"/>
            <a:ext cx="4948434" cy="1234958"/>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370691" y="4367436"/>
            <a:ext cx="4948434"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667317" y="3132480"/>
            <a:ext cx="4947837" cy="1234956"/>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667318" y="4367436"/>
            <a:ext cx="4949732"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959948" y="3132480"/>
            <a:ext cx="4936817" cy="1234956"/>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964520" y="4367436"/>
            <a:ext cx="4936817"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6863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70693" y="914401"/>
            <a:ext cx="15530643" cy="198834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70693" y="6293849"/>
            <a:ext cx="4948433"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638030" y="3448481"/>
            <a:ext cx="4410075"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370693" y="7158242"/>
            <a:ext cx="4948433" cy="152855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664052" y="6293849"/>
            <a:ext cx="4948475"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853495" y="3448481"/>
            <a:ext cx="4395788"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662022" y="7158240"/>
            <a:ext cx="4950504" cy="152855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960135" y="6293849"/>
            <a:ext cx="4934850"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2229205" y="3448481"/>
            <a:ext cx="4398170"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959947" y="7158242"/>
            <a:ext cx="4941387" cy="1528556"/>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699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3058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1" y="914399"/>
            <a:ext cx="3813986" cy="7772402"/>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70692" y="914399"/>
            <a:ext cx="11488058" cy="77724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66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1526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43866" y="985840"/>
            <a:ext cx="14600268" cy="4279106"/>
          </a:xfrm>
        </p:spPr>
        <p:txBody>
          <a:bodyPr anchor="b">
            <a:normAutofit/>
          </a:bodyPr>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1843866" y="5403058"/>
            <a:ext cx="14600268" cy="2250281"/>
          </a:xfrm>
        </p:spPr>
        <p:txBody>
          <a:bodyPr/>
          <a:lstStyle>
            <a:lvl1pPr marL="0" indent="0" algn="ctr">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9674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2" cy="198948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70693" y="3132479"/>
            <a:ext cx="7659006" cy="5554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60105" y="3132479"/>
            <a:ext cx="7641231" cy="5554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5129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2"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12707" y="3132480"/>
            <a:ext cx="7318799" cy="1235868"/>
          </a:xfrm>
        </p:spPr>
        <p:txBody>
          <a:bodyPr anchor="b"/>
          <a:lstStyle>
            <a:lvl1pPr marL="0" indent="0">
              <a:lnSpc>
                <a:spcPct val="100000"/>
              </a:lnSpc>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370693" y="4368348"/>
            <a:ext cx="7660812" cy="431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3005" y="3132480"/>
            <a:ext cx="7298331" cy="1235868"/>
          </a:xfrm>
        </p:spPr>
        <p:txBody>
          <a:bodyPr anchor="b"/>
          <a:lstStyle>
            <a:lvl1pPr marL="0" indent="0">
              <a:lnSpc>
                <a:spcPct val="100000"/>
              </a:lnSpc>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368348"/>
            <a:ext cx="7643036" cy="431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4213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2502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74309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5843" y="914400"/>
            <a:ext cx="5898356" cy="3543300"/>
          </a:xfrm>
        </p:spPr>
        <p:txBody>
          <a:bodyPr anchor="b">
            <a:normAutofit/>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a:xfrm>
            <a:off x="7617096" y="914400"/>
            <a:ext cx="9284238" cy="77724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5843" y="4457700"/>
            <a:ext cx="5898356" cy="4229099"/>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75504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5841" y="914400"/>
            <a:ext cx="8894660" cy="3543300"/>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137206" y="1138322"/>
            <a:ext cx="4883034" cy="7324557"/>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91" y="4457700"/>
            <a:ext cx="8902425" cy="4229100"/>
          </a:xfrm>
        </p:spPr>
        <p:txBody>
          <a:bodyPr>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8817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0693" y="914401"/>
            <a:ext cx="15530642" cy="198948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0693" y="3144096"/>
            <a:ext cx="15530643" cy="55427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18104" y="8824913"/>
            <a:ext cx="4114800" cy="547688"/>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3/16/2023</a:t>
            </a:fld>
            <a:endParaRPr lang="en-US"/>
          </a:p>
        </p:txBody>
      </p:sp>
      <p:sp>
        <p:nvSpPr>
          <p:cNvPr id="5" name="Footer Placeholder 4"/>
          <p:cNvSpPr>
            <a:spLocks noGrp="1"/>
          </p:cNvSpPr>
          <p:nvPr>
            <p:ph type="ftr" sz="quarter" idx="3"/>
          </p:nvPr>
        </p:nvSpPr>
        <p:spPr>
          <a:xfrm>
            <a:off x="1370692" y="8824913"/>
            <a:ext cx="10009298" cy="547688"/>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71017" y="8824913"/>
            <a:ext cx="1130318" cy="547688"/>
          </a:xfrm>
          <a:prstGeom prst="rect">
            <a:avLst/>
          </a:prstGeom>
        </p:spPr>
        <p:txBody>
          <a:bodyPr vert="horz" lIns="91440" tIns="45720" rIns="91440" bIns="45720" rtlCol="0" anchor="ctr"/>
          <a:lstStyle>
            <a:lvl1pPr algn="r">
              <a:defRPr sz="15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05104188"/>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Lst>
  <p:txStyles>
    <p:titleStyle>
      <a:lvl1pPr algn="ctr" defTabSz="1371600" rtl="0" eaLnBrk="1" latinLnBrk="0" hangingPunct="1">
        <a:lnSpc>
          <a:spcPct val="90000"/>
        </a:lnSpc>
        <a:spcBef>
          <a:spcPct val="0"/>
        </a:spcBef>
        <a:buNone/>
        <a:defRPr sz="51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342900" indent="-342900" algn="l" defTabSz="1371600" rtl="0" eaLnBrk="1" latinLnBrk="0" hangingPunct="1">
        <a:lnSpc>
          <a:spcPct val="120000"/>
        </a:lnSpc>
        <a:spcBef>
          <a:spcPts val="1500"/>
        </a:spcBef>
        <a:buFont typeface="Arial" panose="020B0604020202020204" pitchFamily="34" charset="0"/>
        <a:buChar char="•"/>
        <a:defRPr sz="3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1028700" indent="-342900" algn="l" defTabSz="1371600" rtl="0" eaLnBrk="1" latinLnBrk="0" hangingPunct="1">
        <a:lnSpc>
          <a:spcPct val="120000"/>
        </a:lnSpc>
        <a:spcBef>
          <a:spcPts val="750"/>
        </a:spcBef>
        <a:buFont typeface="Arial" panose="020B0604020202020204" pitchFamily="34" charset="0"/>
        <a:buChar char="•"/>
        <a:defRPr sz="27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714500" indent="-342900" algn="l" defTabSz="1371600" rtl="0" eaLnBrk="1" latinLnBrk="0" hangingPunct="1">
        <a:lnSpc>
          <a:spcPct val="120000"/>
        </a:lnSpc>
        <a:spcBef>
          <a:spcPts val="75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3pPr>
      <a:lvl4pPr marL="2400300" indent="-342900" algn="l" defTabSz="1371600" rtl="0" eaLnBrk="1" latinLnBrk="0" hangingPunct="1">
        <a:lnSpc>
          <a:spcPct val="120000"/>
        </a:lnSpc>
        <a:spcBef>
          <a:spcPts val="750"/>
        </a:spcBef>
        <a:buFont typeface="Arial" panose="020B0604020202020204" pitchFamily="34" charset="0"/>
        <a:buChar char="•"/>
        <a:defRPr sz="2100" kern="1200">
          <a:solidFill>
            <a:schemeClr val="tx1"/>
          </a:solidFill>
          <a:effectLst>
            <a:outerShdw blurRad="50800" dist="38100" dir="2700000" algn="tl" rotWithShape="0">
              <a:srgbClr val="000000">
                <a:alpha val="48000"/>
              </a:srgbClr>
            </a:outerShdw>
          </a:effectLst>
          <a:latin typeface="+mn-lt"/>
          <a:ea typeface="+mn-ea"/>
          <a:cs typeface="+mn-cs"/>
        </a:defRPr>
      </a:lvl4pPr>
      <a:lvl5pPr marL="30861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5pPr>
      <a:lvl6pPr marL="37719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6pPr>
      <a:lvl7pPr marL="44577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7pPr>
      <a:lvl8pPr marL="51435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8pPr>
      <a:lvl9pPr marL="58293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3.jpe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43000" y="80264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818641" y="3305349"/>
            <a:ext cx="6487159" cy="2846933"/>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Arial" panose="020B0604020202020204" pitchFamily="34" charset="0"/>
                <a:cs typeface="Arial" panose="020B0604020202020204" pitchFamily="34" charset="0"/>
              </a:rPr>
              <a:t>DATA ANALYSIS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92B4FB52-702E-43EF-ACFC-B07039A826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4919" y="2190750"/>
            <a:ext cx="11744325" cy="5905500"/>
          </a:xfrm>
          <a:prstGeom prst="rect">
            <a:avLst/>
          </a:prstGeom>
        </p:spPr>
      </p:pic>
    </p:spTree>
    <p:extLst>
      <p:ext uri="{BB962C8B-B14F-4D97-AF65-F5344CB8AC3E}">
        <p14:creationId xmlns:p14="http://schemas.microsoft.com/office/powerpoint/2010/main" val="1184923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chemeClr val="tx1">
                    <a:lumMod val="95000"/>
                  </a:schemeClr>
                </a:solidFill>
                <a:latin typeface="Arial" panose="020B0604020202020204" pitchFamily="34" charset="0"/>
                <a:cs typeface="Arial" panose="020B060402020202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7014827"/>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6" name="Group 11">
            <a:extLst>
              <a:ext uri="{FF2B5EF4-FFF2-40B4-BE49-F238E27FC236}">
                <a16:creationId xmlns:a16="http://schemas.microsoft.com/office/drawing/2014/main" id="{931441BF-824E-4BB3-A9AF-FA9A58E9270C}"/>
              </a:ext>
            </a:extLst>
          </p:cNvPr>
          <p:cNvGrpSpPr/>
          <p:nvPr/>
        </p:nvGrpSpPr>
        <p:grpSpPr>
          <a:xfrm>
            <a:off x="11581833" y="1580430"/>
            <a:ext cx="5677467" cy="1593457"/>
            <a:chOff x="0" y="-47625"/>
            <a:chExt cx="7569956" cy="2124610"/>
          </a:xfrm>
        </p:grpSpPr>
        <p:sp>
          <p:nvSpPr>
            <p:cNvPr id="27" name="TextBox 12">
              <a:extLst>
                <a:ext uri="{FF2B5EF4-FFF2-40B4-BE49-F238E27FC236}">
                  <a16:creationId xmlns:a16="http://schemas.microsoft.com/office/drawing/2014/main" id="{AAA00170-F57C-481E-B55B-436EA6459907}"/>
                </a:ext>
              </a:extLst>
            </p:cNvPr>
            <p:cNvSpPr txBox="1"/>
            <p:nvPr/>
          </p:nvSpPr>
          <p:spPr>
            <a:xfrm>
              <a:off x="0" y="691990"/>
              <a:ext cx="7569956" cy="1384995"/>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p>
          </p:txBody>
        </p:sp>
        <p:sp>
          <p:nvSpPr>
            <p:cNvPr id="28" name="TextBox 13">
              <a:extLst>
                <a:ext uri="{FF2B5EF4-FFF2-40B4-BE49-F238E27FC236}">
                  <a16:creationId xmlns:a16="http://schemas.microsoft.com/office/drawing/2014/main" id="{B855FE0A-317A-4295-A805-EEBA0E196430}"/>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ANALYSIS</a:t>
              </a:r>
            </a:p>
          </p:txBody>
        </p:sp>
      </p:grpSp>
      <p:grpSp>
        <p:nvGrpSpPr>
          <p:cNvPr id="29" name="Group 7">
            <a:extLst>
              <a:ext uri="{FF2B5EF4-FFF2-40B4-BE49-F238E27FC236}">
                <a16:creationId xmlns:a16="http://schemas.microsoft.com/office/drawing/2014/main" id="{F2FAE3CF-D9A7-4996-A664-B28FDEA21005}"/>
              </a:ext>
            </a:extLst>
          </p:cNvPr>
          <p:cNvGrpSpPr/>
          <p:nvPr/>
        </p:nvGrpSpPr>
        <p:grpSpPr>
          <a:xfrm>
            <a:off x="11581833" y="3851899"/>
            <a:ext cx="5677467" cy="2947098"/>
            <a:chOff x="0" y="-47625"/>
            <a:chExt cx="7569956" cy="3929460"/>
          </a:xfrm>
        </p:grpSpPr>
        <p:sp>
          <p:nvSpPr>
            <p:cNvPr id="30" name="TextBox 8">
              <a:extLst>
                <a:ext uri="{FF2B5EF4-FFF2-40B4-BE49-F238E27FC236}">
                  <a16:creationId xmlns:a16="http://schemas.microsoft.com/office/drawing/2014/main" id="{3EE39C09-DABA-4271-B1BA-D9D1582D3F3C}"/>
                </a:ext>
              </a:extLst>
            </p:cNvPr>
            <p:cNvSpPr txBox="1"/>
            <p:nvPr/>
          </p:nvSpPr>
          <p:spPr>
            <a:xfrm>
              <a:off x="0" y="691990"/>
              <a:ext cx="7569956" cy="3189845"/>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Though you have received more positive reactions for your posts than negative and neutral reactions, the popularity has decreased for the year 2021 when compared to 2020. It reflects people have change  in their priority for their content rapidly. It indicates that you have to keep updating your content with respect to people’s sentiments.</a:t>
              </a:r>
            </a:p>
          </p:txBody>
        </p:sp>
        <p:sp>
          <p:nvSpPr>
            <p:cNvPr id="31" name="TextBox 9">
              <a:extLst>
                <a:ext uri="{FF2B5EF4-FFF2-40B4-BE49-F238E27FC236}">
                  <a16:creationId xmlns:a16="http://schemas.microsoft.com/office/drawing/2014/main" id="{5FB1EFF5-EEB8-4361-A14B-C49AF2EB32FB}"/>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INSIGHT</a:t>
              </a:r>
            </a:p>
          </p:txBody>
        </p:sp>
      </p:grpSp>
      <p:sp>
        <p:nvSpPr>
          <p:cNvPr id="33" name="TextBox 16">
            <a:extLst>
              <a:ext uri="{FF2B5EF4-FFF2-40B4-BE49-F238E27FC236}">
                <a16:creationId xmlns:a16="http://schemas.microsoft.com/office/drawing/2014/main" id="{C1D4AA0C-D9DE-4EAD-BEED-34D348F270F6}"/>
              </a:ext>
            </a:extLst>
          </p:cNvPr>
          <p:cNvSpPr txBox="1"/>
          <p:nvPr/>
        </p:nvSpPr>
        <p:spPr>
          <a:xfrm>
            <a:off x="11581833" y="7313454"/>
            <a:ext cx="5677467" cy="344646"/>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NEXT STEPS</a:t>
            </a:r>
          </a:p>
        </p:txBody>
      </p:sp>
      <p:sp>
        <p:nvSpPr>
          <p:cNvPr id="34" name="TextBox 15">
            <a:extLst>
              <a:ext uri="{FF2B5EF4-FFF2-40B4-BE49-F238E27FC236}">
                <a16:creationId xmlns:a16="http://schemas.microsoft.com/office/drawing/2014/main" id="{3EF65091-F669-45DA-8B4F-13EF0A13596C}"/>
              </a:ext>
            </a:extLst>
          </p:cNvPr>
          <p:cNvSpPr txBox="1"/>
          <p:nvPr/>
        </p:nvSpPr>
        <p:spPr>
          <a:xfrm>
            <a:off x="11581833" y="7895491"/>
            <a:ext cx="5677467" cy="1362809"/>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2167"/>
          </a:xfrm>
          <a:prstGeom prst="rect">
            <a:avLst/>
          </a:prstGeom>
        </p:spPr>
        <p:txBody>
          <a:bodyPr lIns="0" tIns="0" rIns="0" bIns="0" rtlCol="0" anchor="t">
            <a:spAutoFit/>
          </a:bodyPr>
          <a:lstStyle/>
          <a:p>
            <a:pPr>
              <a:lnSpc>
                <a:spcPts val="3640"/>
              </a:lnSpc>
            </a:pPr>
            <a:r>
              <a:rPr lang="en-US" sz="2600" spc="-26" dirty="0">
                <a:solidFill>
                  <a:srgbClr val="FFFFFF"/>
                </a:solidFill>
                <a:latin typeface="Arial" panose="020B0604020202020204" pitchFamily="34" charset="0"/>
                <a:cs typeface="Arial" panose="020B060402020202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rial" panose="020B0604020202020204" pitchFamily="34" charset="0"/>
                <a:cs typeface="Arial" panose="020B060402020202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09324"/>
            <a:chOff x="0" y="0"/>
            <a:chExt cx="11564591" cy="507909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chemeClr val="tx1">
                      <a:lumMod val="95000"/>
                    </a:schemeClr>
                  </a:solidFill>
                  <a:latin typeface="Arial" panose="020B0604020202020204" pitchFamily="34" charset="0"/>
                  <a:cs typeface="Arial" panose="020B0604020202020204" pitchFamily="34" charset="0"/>
                </a:rPr>
                <a:t>Today's agenda</a:t>
              </a:r>
            </a:p>
          </p:txBody>
        </p:sp>
        <p:sp>
          <p:nvSpPr>
            <p:cNvPr id="4" name="TextBox 4"/>
            <p:cNvSpPr txBox="1"/>
            <p:nvPr/>
          </p:nvSpPr>
          <p:spPr>
            <a:xfrm>
              <a:off x="0" y="2298166"/>
              <a:ext cx="11564591" cy="2780932"/>
            </a:xfrm>
            <a:prstGeom prst="rect">
              <a:avLst/>
            </a:prstGeom>
          </p:spPr>
          <p:txBody>
            <a:bodyPr lIns="0" tIns="0" rIns="0" bIns="0" rtlCol="0" anchor="t">
              <a:spAutoFit/>
            </a:bodyPr>
            <a:lstStyle/>
            <a:p>
              <a:pPr>
                <a:lnSpc>
                  <a:spcPts val="2660"/>
                </a:lnSpc>
              </a:pPr>
              <a:r>
                <a:rPr lang="en-US" sz="2800" spc="-19" dirty="0">
                  <a:solidFill>
                    <a:schemeClr val="tx1">
                      <a:lumMod val="95000"/>
                    </a:schemeClr>
                  </a:solidFill>
                  <a:latin typeface="Arial" panose="020B0604020202020204" pitchFamily="34" charset="0"/>
                  <a:cs typeface="Arial" panose="020B0604020202020204" pitchFamily="34" charset="0"/>
                </a:rPr>
                <a:t>Project recap</a:t>
              </a:r>
            </a:p>
            <a:p>
              <a:pPr>
                <a:lnSpc>
                  <a:spcPts val="2660"/>
                </a:lnSpc>
              </a:pPr>
              <a:r>
                <a:rPr lang="en-US" sz="2800" spc="-19" dirty="0">
                  <a:solidFill>
                    <a:schemeClr val="tx1">
                      <a:lumMod val="95000"/>
                    </a:schemeClr>
                  </a:solidFill>
                  <a:latin typeface="Arial" panose="020B0604020202020204" pitchFamily="34" charset="0"/>
                  <a:cs typeface="Arial" panose="020B0604020202020204" pitchFamily="34" charset="0"/>
                </a:rPr>
                <a:t>Problem</a:t>
              </a:r>
            </a:p>
            <a:p>
              <a:pPr>
                <a:lnSpc>
                  <a:spcPts val="2660"/>
                </a:lnSpc>
              </a:pPr>
              <a:r>
                <a:rPr lang="en-US" sz="2800" spc="-19" dirty="0">
                  <a:solidFill>
                    <a:schemeClr val="tx1">
                      <a:lumMod val="95000"/>
                    </a:schemeClr>
                  </a:solidFill>
                  <a:latin typeface="Arial" panose="020B0604020202020204" pitchFamily="34" charset="0"/>
                  <a:cs typeface="Arial" panose="020B0604020202020204" pitchFamily="34" charset="0"/>
                </a:rPr>
                <a:t>The Analytics team</a:t>
              </a:r>
            </a:p>
            <a:p>
              <a:pPr>
                <a:lnSpc>
                  <a:spcPts val="2660"/>
                </a:lnSpc>
              </a:pPr>
              <a:r>
                <a:rPr lang="en-US" sz="2800" spc="-19" dirty="0">
                  <a:solidFill>
                    <a:schemeClr val="tx1">
                      <a:lumMod val="95000"/>
                    </a:schemeClr>
                  </a:solidFill>
                  <a:latin typeface="Arial" panose="020B0604020202020204" pitchFamily="34" charset="0"/>
                  <a:cs typeface="Arial" panose="020B0604020202020204" pitchFamily="34" charset="0"/>
                </a:rPr>
                <a:t>Process</a:t>
              </a:r>
            </a:p>
            <a:p>
              <a:pPr>
                <a:lnSpc>
                  <a:spcPts val="2660"/>
                </a:lnSpc>
              </a:pPr>
              <a:r>
                <a:rPr lang="en-US" sz="2800" spc="-19" dirty="0">
                  <a:solidFill>
                    <a:schemeClr val="tx1">
                      <a:lumMod val="95000"/>
                    </a:schemeClr>
                  </a:solidFill>
                  <a:latin typeface="Arial" panose="020B0604020202020204" pitchFamily="34" charset="0"/>
                  <a:cs typeface="Arial" panose="020B0604020202020204" pitchFamily="34" charset="0"/>
                </a:rPr>
                <a:t>Insights</a:t>
              </a:r>
            </a:p>
            <a:p>
              <a:pPr>
                <a:lnSpc>
                  <a:spcPts val="2660"/>
                </a:lnSpc>
              </a:pPr>
              <a:r>
                <a:rPr lang="en-US" sz="2800" spc="-19" dirty="0">
                  <a:solidFill>
                    <a:schemeClr val="tx1">
                      <a:lumMod val="95000"/>
                    </a:schemeClr>
                  </a:solidFill>
                  <a:latin typeface="Arial" panose="020B0604020202020204" pitchFamily="34" charset="0"/>
                  <a:cs typeface="Arial" panose="020B060402020202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152400" y="266700"/>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pPr algn="just"/>
            <a:endParaRPr lang="en-US" sz="3200" dirty="0">
              <a:solidFill>
                <a:schemeClr val="tx1">
                  <a:lumMod val="95000"/>
                </a:schemeClr>
              </a:solidFill>
            </a:endParaRP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Arial" panose="020B0604020202020204" pitchFamily="34" charset="0"/>
                <a:cs typeface="Arial" panose="020B0604020202020204" pitchFamily="34" charset="0"/>
              </a:rPr>
              <a:t>Project Recap</a:t>
            </a:r>
          </a:p>
        </p:txBody>
      </p:sp>
      <p:sp>
        <p:nvSpPr>
          <p:cNvPr id="35" name="TextBox 34">
            <a:extLst>
              <a:ext uri="{FF2B5EF4-FFF2-40B4-BE49-F238E27FC236}">
                <a16:creationId xmlns:a16="http://schemas.microsoft.com/office/drawing/2014/main" id="{84DA6C49-ECD8-458B-BB5B-B3370C37467C}"/>
              </a:ext>
            </a:extLst>
          </p:cNvPr>
          <p:cNvSpPr txBox="1"/>
          <p:nvPr/>
        </p:nvSpPr>
        <p:spPr>
          <a:xfrm>
            <a:off x="9422918" y="3314700"/>
            <a:ext cx="5664682" cy="3901068"/>
          </a:xfrm>
          <a:prstGeom prst="rect">
            <a:avLst/>
          </a:prstGeom>
          <a:noFill/>
        </p:spPr>
        <p:txBody>
          <a:bodyPr wrap="square" rtlCol="0">
            <a:spAutoFit/>
          </a:bodyPr>
          <a:lstStyle/>
          <a:p>
            <a:pPr>
              <a:lnSpc>
                <a:spcPts val="2660"/>
              </a:lnSpc>
            </a:pPr>
            <a:r>
              <a:rPr lang="en-US" sz="2400" spc="-19" dirty="0">
                <a:latin typeface="Arial" panose="020B0604020202020204" pitchFamily="34" charset="0"/>
                <a:ea typeface="Gadugi" panose="020B0502040204020203" pitchFamily="34" charset="0"/>
                <a:cs typeface="Arial" panose="020B0604020202020204" pitchFamily="34" charset="0"/>
              </a:rPr>
              <a:t>Social Buzz is a fast growing technology unicorn that need to adapt quickly to it's global scale. Accenture has begun a 3 month POC focusing on these tasks:</a:t>
            </a:r>
          </a:p>
          <a:p>
            <a:pPr>
              <a:lnSpc>
                <a:spcPts val="2660"/>
              </a:lnSpc>
            </a:pPr>
            <a:endParaRPr lang="en-US" sz="2400" spc="-19" dirty="0">
              <a:latin typeface="Arial" panose="020B0604020202020204" pitchFamily="34" charset="0"/>
              <a:ea typeface="Gadugi" panose="020B0502040204020203" pitchFamily="34" charset="0"/>
              <a:cs typeface="Arial" panose="020B0604020202020204" pitchFamily="34" charset="0"/>
            </a:endParaRPr>
          </a:p>
          <a:p>
            <a:pPr marL="410211" lvl="1" indent="-205106">
              <a:lnSpc>
                <a:spcPts val="2660"/>
              </a:lnSpc>
              <a:buFont typeface="Arial"/>
              <a:buChar char="•"/>
            </a:pPr>
            <a:r>
              <a:rPr lang="en-US" sz="2400" spc="-19" dirty="0">
                <a:latin typeface="Arial" panose="020B0604020202020204" pitchFamily="34" charset="0"/>
                <a:ea typeface="Gadugi" panose="020B0502040204020203" pitchFamily="34" charset="0"/>
                <a:cs typeface="Arial" panose="020B0604020202020204" pitchFamily="34" charset="0"/>
              </a:rPr>
              <a:t>An audit of Social Buzz's big data practice</a:t>
            </a:r>
          </a:p>
          <a:p>
            <a:pPr marL="410211" lvl="1" indent="-205106">
              <a:lnSpc>
                <a:spcPts val="2660"/>
              </a:lnSpc>
              <a:buFont typeface="Arial"/>
              <a:buChar char="•"/>
            </a:pPr>
            <a:r>
              <a:rPr lang="en-US" sz="2400" spc="-19" dirty="0">
                <a:latin typeface="Arial" panose="020B0604020202020204" pitchFamily="34" charset="0"/>
                <a:ea typeface="Gadugi" panose="020B0502040204020203" pitchFamily="34" charset="0"/>
                <a:cs typeface="Arial" panose="020B0604020202020204" pitchFamily="34" charset="0"/>
              </a:rPr>
              <a:t>Recommendations for a successful IPO</a:t>
            </a:r>
          </a:p>
          <a:p>
            <a:pPr marL="410210" lvl="1" indent="-205105">
              <a:lnSpc>
                <a:spcPts val="2660"/>
              </a:lnSpc>
              <a:buFont typeface="Arial"/>
              <a:buChar char="•"/>
            </a:pPr>
            <a:r>
              <a:rPr lang="en-US" sz="2400" spc="-19" dirty="0">
                <a:latin typeface="Arial" panose="020B0604020202020204" pitchFamily="34" charset="0"/>
                <a:ea typeface="Gadugi" panose="020B0502040204020203" pitchFamily="34" charset="0"/>
                <a:cs typeface="Arial" panose="020B0604020202020204" pitchFamily="34" charset="0"/>
              </a:rPr>
              <a:t>Analysis to find Social Buzz's top 5 most popular categories of content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4"/>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Arial" panose="020B0604020202020204" pitchFamily="34" charset="0"/>
                <a:cs typeface="Arial" panose="020B0604020202020204" pitchFamily="34" charset="0"/>
              </a:rPr>
              <a:t>Problem</a:t>
            </a:r>
          </a:p>
        </p:txBody>
      </p:sp>
      <p:sp>
        <p:nvSpPr>
          <p:cNvPr id="23" name="TextBox 23">
            <a:extLst>
              <a:ext uri="{FF2B5EF4-FFF2-40B4-BE49-F238E27FC236}">
                <a16:creationId xmlns:a16="http://schemas.microsoft.com/office/drawing/2014/main" id="{ADBCFA73-368A-4B2D-842F-4678ABC442C1}"/>
              </a:ext>
            </a:extLst>
          </p:cNvPr>
          <p:cNvSpPr txBox="1"/>
          <p:nvPr/>
        </p:nvSpPr>
        <p:spPr>
          <a:xfrm>
            <a:off x="2914718" y="5086350"/>
            <a:ext cx="5786869" cy="525721"/>
          </a:xfrm>
          <a:prstGeom prst="rect">
            <a:avLst/>
          </a:prstGeom>
        </p:spPr>
        <p:txBody>
          <a:bodyPr lIns="0" tIns="0" rIns="0" bIns="0" rtlCol="0" anchor="t">
            <a:spAutoFit/>
          </a:bodyPr>
          <a:lstStyle/>
          <a:p>
            <a:pPr>
              <a:lnSpc>
                <a:spcPts val="4480"/>
              </a:lnSpc>
            </a:pPr>
            <a:r>
              <a:rPr lang="en-US" sz="3200" spc="-32" dirty="0">
                <a:solidFill>
                  <a:srgbClr val="FFFFFF"/>
                </a:solidFill>
                <a:latin typeface="Gadugi" panose="020B0502040204020203" pitchFamily="34" charset="0"/>
                <a:ea typeface="Gadugi" panose="020B0502040204020203" pitchFamily="34" charset="0"/>
              </a:rPr>
              <a:t>Over </a:t>
            </a:r>
            <a:r>
              <a:rPr lang="en-US" sz="3200" u="sng" spc="-32" dirty="0">
                <a:solidFill>
                  <a:srgbClr val="FFFFFF"/>
                </a:solidFill>
                <a:latin typeface="Gadugi" panose="020B0502040204020203" pitchFamily="34" charset="0"/>
                <a:ea typeface="Gadugi" panose="020B0502040204020203" pitchFamily="34" charset="0"/>
              </a:rPr>
              <a:t>100000</a:t>
            </a:r>
            <a:r>
              <a:rPr lang="en-US" sz="3200" spc="-32" dirty="0">
                <a:solidFill>
                  <a:srgbClr val="FFFFFF"/>
                </a:solidFill>
                <a:latin typeface="Gadugi" panose="020B0502040204020203" pitchFamily="34" charset="0"/>
                <a:ea typeface="Gadugi" panose="020B0502040204020203" pitchFamily="34" charset="0"/>
              </a:rPr>
              <a:t> posts per day</a:t>
            </a:r>
          </a:p>
        </p:txBody>
      </p:sp>
      <p:sp>
        <p:nvSpPr>
          <p:cNvPr id="24" name="TextBox 24">
            <a:extLst>
              <a:ext uri="{FF2B5EF4-FFF2-40B4-BE49-F238E27FC236}">
                <a16:creationId xmlns:a16="http://schemas.microsoft.com/office/drawing/2014/main" id="{C7397B3D-D8D8-4245-8504-F0A7688D12EF}"/>
              </a:ext>
            </a:extLst>
          </p:cNvPr>
          <p:cNvSpPr txBox="1"/>
          <p:nvPr/>
        </p:nvSpPr>
        <p:spPr>
          <a:xfrm>
            <a:off x="2914718" y="6070890"/>
            <a:ext cx="5315099" cy="1102802"/>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adugi" panose="020B0502040204020203" pitchFamily="34" charset="0"/>
                <a:ea typeface="Gadugi" panose="020B0502040204020203" pitchFamily="34" charset="0"/>
              </a:rPr>
              <a:t>36,500,000</a:t>
            </a:r>
            <a:r>
              <a:rPr lang="en-US" sz="3200" spc="-32" dirty="0">
                <a:solidFill>
                  <a:srgbClr val="FFFFFF"/>
                </a:solidFill>
                <a:latin typeface="Gadugi" panose="020B0502040204020203" pitchFamily="34" charset="0"/>
                <a:ea typeface="Gadugi" panose="020B0502040204020203" pitchFamily="34" charset="0"/>
              </a:rPr>
              <a:t> pieces of content</a:t>
            </a:r>
          </a:p>
          <a:p>
            <a:pPr>
              <a:lnSpc>
                <a:spcPts val="4480"/>
              </a:lnSpc>
              <a:spcBef>
                <a:spcPct val="0"/>
              </a:spcBef>
            </a:pPr>
            <a:r>
              <a:rPr lang="en-US" sz="3200" spc="-32" dirty="0">
                <a:solidFill>
                  <a:srgbClr val="FFFFFF"/>
                </a:solidFill>
                <a:latin typeface="Gadugi" panose="020B0502040204020203" pitchFamily="34" charset="0"/>
                <a:ea typeface="Gadugi" panose="020B0502040204020203" pitchFamily="34" charset="0"/>
              </a:rPr>
              <a:t>per year!</a:t>
            </a:r>
          </a:p>
        </p:txBody>
      </p:sp>
      <p:sp>
        <p:nvSpPr>
          <p:cNvPr id="25" name="TextBox 22">
            <a:extLst>
              <a:ext uri="{FF2B5EF4-FFF2-40B4-BE49-F238E27FC236}">
                <a16:creationId xmlns:a16="http://schemas.microsoft.com/office/drawing/2014/main" id="{4D71BBEF-C991-4220-B24F-FA4010746D30}"/>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adugi" panose="020B0502040204020203" pitchFamily="34" charset="0"/>
                <a:ea typeface="Gadugi" panose="020B0502040204020203" pitchFamily="34" charset="0"/>
              </a:rPr>
              <a:t>But how to capitalize on it when there is so much?</a:t>
            </a:r>
          </a:p>
        </p:txBody>
      </p:sp>
      <p:sp>
        <p:nvSpPr>
          <p:cNvPr id="26" name="TextBox 26">
            <a:extLst>
              <a:ext uri="{FF2B5EF4-FFF2-40B4-BE49-F238E27FC236}">
                <a16:creationId xmlns:a16="http://schemas.microsoft.com/office/drawing/2014/main" id="{1D4481D4-F3F3-4345-BCF7-BBC6366B70EF}"/>
              </a:ext>
            </a:extLst>
          </p:cNvPr>
          <p:cNvSpPr txBox="1"/>
          <p:nvPr/>
        </p:nvSpPr>
        <p:spPr>
          <a:xfrm>
            <a:off x="2914718" y="8920480"/>
            <a:ext cx="5676287" cy="661143"/>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adugi" panose="020B0502040204020203" pitchFamily="34" charset="0"/>
                <a:ea typeface="Gadugi" panose="020B050204020402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6230" y="406152"/>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8" name="Group 18"/>
          <p:cNvGrpSpPr>
            <a:grpSpLocks noChangeAspect="1"/>
          </p:cNvGrpSpPr>
          <p:nvPr/>
        </p:nvGrpSpPr>
        <p:grpSpPr>
          <a:xfrm>
            <a:off x="11411515" y="1050857"/>
            <a:ext cx="2187334" cy="2123082"/>
            <a:chOff x="-23042" y="66270"/>
            <a:chExt cx="6542158" cy="6349987"/>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3" name="Group 23"/>
          <p:cNvGrpSpPr>
            <a:grpSpLocks noChangeAspect="1"/>
          </p:cNvGrpSpPr>
          <p:nvPr/>
        </p:nvGrpSpPr>
        <p:grpSpPr>
          <a:xfrm>
            <a:off x="11411515" y="4051380"/>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US" dirty="0"/>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Arial" panose="020B0604020202020204" pitchFamily="34" charset="0"/>
                <a:cs typeface="Arial" panose="020B0604020202020204" pitchFamily="34" charset="0"/>
              </a:rPr>
              <a:t>The Analytics team</a:t>
            </a:r>
          </a:p>
        </p:txBody>
      </p:sp>
      <p:grpSp>
        <p:nvGrpSpPr>
          <p:cNvPr id="32" name="Group 32">
            <a:extLst>
              <a:ext uri="{FF2B5EF4-FFF2-40B4-BE49-F238E27FC236}">
                <a16:creationId xmlns:a16="http://schemas.microsoft.com/office/drawing/2014/main" id="{D33F572E-07BE-477A-AD4F-19899C8015FD}"/>
              </a:ext>
            </a:extLst>
          </p:cNvPr>
          <p:cNvGrpSpPr/>
          <p:nvPr/>
        </p:nvGrpSpPr>
        <p:grpSpPr>
          <a:xfrm>
            <a:off x="14510148" y="1621508"/>
            <a:ext cx="2616047" cy="1120861"/>
            <a:chOff x="0" y="-47625"/>
            <a:chExt cx="3488063" cy="1494482"/>
          </a:xfrm>
        </p:grpSpPr>
        <p:sp>
          <p:nvSpPr>
            <p:cNvPr id="33" name="TextBox 33">
              <a:extLst>
                <a:ext uri="{FF2B5EF4-FFF2-40B4-BE49-F238E27FC236}">
                  <a16:creationId xmlns:a16="http://schemas.microsoft.com/office/drawing/2014/main" id="{15312EAB-8FAD-427C-8D21-092E91F67E33}"/>
                </a:ext>
              </a:extLst>
            </p:cNvPr>
            <p:cNvSpPr txBox="1"/>
            <p:nvPr/>
          </p:nvSpPr>
          <p:spPr>
            <a:xfrm>
              <a:off x="0" y="564990"/>
              <a:ext cx="3488063" cy="881867"/>
            </a:xfrm>
            <a:prstGeom prst="rect">
              <a:avLst/>
            </a:prstGeom>
          </p:spPr>
          <p:txBody>
            <a:bodyPr lIns="0" tIns="0" rIns="0" bIns="0" rtlCol="0" anchor="t">
              <a:spAutoFit/>
            </a:bodyPr>
            <a:lstStyle/>
            <a:p>
              <a:pPr>
                <a:lnSpc>
                  <a:spcPts val="2660"/>
                </a:lnSpc>
              </a:pPr>
              <a:r>
                <a:rPr lang="en-US" sz="1900" spc="-19" dirty="0">
                  <a:latin typeface="Arial" panose="020B0604020202020204" pitchFamily="34" charset="0"/>
                  <a:ea typeface="Gadugi" panose="020B0502040204020203" pitchFamily="34" charset="0"/>
                  <a:cs typeface="Arial" panose="020B0604020202020204" pitchFamily="34" charset="0"/>
                </a:rPr>
                <a:t>Chief Technology Architect</a:t>
              </a:r>
            </a:p>
          </p:txBody>
        </p:sp>
        <p:sp>
          <p:nvSpPr>
            <p:cNvPr id="34" name="TextBox 34">
              <a:extLst>
                <a:ext uri="{FF2B5EF4-FFF2-40B4-BE49-F238E27FC236}">
                  <a16:creationId xmlns:a16="http://schemas.microsoft.com/office/drawing/2014/main" id="{F20110C7-DF6A-4F0E-AE12-D08793BB48EF}"/>
                </a:ext>
              </a:extLst>
            </p:cNvPr>
            <p:cNvSpPr txBox="1"/>
            <p:nvPr/>
          </p:nvSpPr>
          <p:spPr>
            <a:xfrm>
              <a:off x="0" y="-47625"/>
              <a:ext cx="3488063" cy="453628"/>
            </a:xfrm>
            <a:prstGeom prst="rect">
              <a:avLst/>
            </a:prstGeom>
          </p:spPr>
          <p:txBody>
            <a:bodyPr lIns="0" tIns="0" rIns="0" bIns="0" rtlCol="0" anchor="t">
              <a:spAutoFit/>
            </a:bodyPr>
            <a:lstStyle/>
            <a:p>
              <a:pPr>
                <a:lnSpc>
                  <a:spcPts val="2940"/>
                </a:lnSpc>
              </a:pPr>
              <a:r>
                <a:rPr lang="en-US" sz="2100" spc="-21" dirty="0">
                  <a:latin typeface="Arial" panose="020B0604020202020204" pitchFamily="34" charset="0"/>
                  <a:ea typeface="Gadugi" panose="020B0502040204020203" pitchFamily="34" charset="0"/>
                  <a:cs typeface="Arial" panose="020B0604020202020204" pitchFamily="34" charset="0"/>
                </a:rPr>
                <a:t>ANDREW FLEMING</a:t>
              </a:r>
            </a:p>
          </p:txBody>
        </p:sp>
      </p:grpSp>
      <p:grpSp>
        <p:nvGrpSpPr>
          <p:cNvPr id="35" name="Group 35">
            <a:extLst>
              <a:ext uri="{FF2B5EF4-FFF2-40B4-BE49-F238E27FC236}">
                <a16:creationId xmlns:a16="http://schemas.microsoft.com/office/drawing/2014/main" id="{B8F9EE02-314A-41B4-BF7A-07FC2B68CB94}"/>
              </a:ext>
            </a:extLst>
          </p:cNvPr>
          <p:cNvGrpSpPr/>
          <p:nvPr/>
        </p:nvGrpSpPr>
        <p:grpSpPr>
          <a:xfrm>
            <a:off x="14510148" y="4741024"/>
            <a:ext cx="2616047" cy="774612"/>
            <a:chOff x="0" y="-47625"/>
            <a:chExt cx="3488063" cy="1032815"/>
          </a:xfrm>
        </p:grpSpPr>
        <p:sp>
          <p:nvSpPr>
            <p:cNvPr id="36" name="TextBox 36">
              <a:extLst>
                <a:ext uri="{FF2B5EF4-FFF2-40B4-BE49-F238E27FC236}">
                  <a16:creationId xmlns:a16="http://schemas.microsoft.com/office/drawing/2014/main" id="{04E5BAEB-0BF3-4824-A9A0-16EB97FE3359}"/>
                </a:ext>
              </a:extLst>
            </p:cNvPr>
            <p:cNvSpPr txBox="1"/>
            <p:nvPr/>
          </p:nvSpPr>
          <p:spPr>
            <a:xfrm>
              <a:off x="0" y="564989"/>
              <a:ext cx="3488063" cy="420201"/>
            </a:xfrm>
            <a:prstGeom prst="rect">
              <a:avLst/>
            </a:prstGeom>
          </p:spPr>
          <p:txBody>
            <a:bodyPr lIns="0" tIns="0" rIns="0" bIns="0" rtlCol="0" anchor="t">
              <a:spAutoFit/>
            </a:bodyPr>
            <a:lstStyle/>
            <a:p>
              <a:pPr>
                <a:lnSpc>
                  <a:spcPts val="2660"/>
                </a:lnSpc>
              </a:pPr>
              <a:r>
                <a:rPr lang="en-US" sz="1900" spc="-19" dirty="0">
                  <a:latin typeface="Arial" panose="020B0604020202020204" pitchFamily="34" charset="0"/>
                  <a:ea typeface="Gadugi" panose="020B0502040204020203" pitchFamily="34" charset="0"/>
                  <a:cs typeface="Arial" panose="020B0604020202020204" pitchFamily="34" charset="0"/>
                </a:rPr>
                <a:t>Senior Principal</a:t>
              </a:r>
            </a:p>
          </p:txBody>
        </p:sp>
        <p:sp>
          <p:nvSpPr>
            <p:cNvPr id="37" name="TextBox 37">
              <a:extLst>
                <a:ext uri="{FF2B5EF4-FFF2-40B4-BE49-F238E27FC236}">
                  <a16:creationId xmlns:a16="http://schemas.microsoft.com/office/drawing/2014/main" id="{6C99FB90-9753-423B-B126-78B5D052BEEC}"/>
                </a:ext>
              </a:extLst>
            </p:cNvPr>
            <p:cNvSpPr txBox="1"/>
            <p:nvPr/>
          </p:nvSpPr>
          <p:spPr>
            <a:xfrm>
              <a:off x="0" y="-47625"/>
              <a:ext cx="3488063" cy="453628"/>
            </a:xfrm>
            <a:prstGeom prst="rect">
              <a:avLst/>
            </a:prstGeom>
          </p:spPr>
          <p:txBody>
            <a:bodyPr lIns="0" tIns="0" rIns="0" bIns="0" rtlCol="0" anchor="t">
              <a:spAutoFit/>
            </a:bodyPr>
            <a:lstStyle/>
            <a:p>
              <a:pPr>
                <a:lnSpc>
                  <a:spcPts val="2940"/>
                </a:lnSpc>
              </a:pPr>
              <a:r>
                <a:rPr lang="en-US" sz="2100" spc="-21" dirty="0">
                  <a:latin typeface="Arial" panose="020B0604020202020204" pitchFamily="34" charset="0"/>
                  <a:ea typeface="Gadugi" panose="020B0502040204020203" pitchFamily="34" charset="0"/>
                  <a:cs typeface="Arial" panose="020B0604020202020204" pitchFamily="34" charset="0"/>
                </a:rPr>
                <a:t>MARCUS ROMPTON</a:t>
              </a:r>
            </a:p>
          </p:txBody>
        </p:sp>
      </p:grpSp>
      <p:grpSp>
        <p:nvGrpSpPr>
          <p:cNvPr id="38" name="Group 38">
            <a:extLst>
              <a:ext uri="{FF2B5EF4-FFF2-40B4-BE49-F238E27FC236}">
                <a16:creationId xmlns:a16="http://schemas.microsoft.com/office/drawing/2014/main" id="{168BBD15-CCCD-41DF-8E0F-C8F91DAE5751}"/>
              </a:ext>
            </a:extLst>
          </p:cNvPr>
          <p:cNvGrpSpPr/>
          <p:nvPr/>
        </p:nvGrpSpPr>
        <p:grpSpPr>
          <a:xfrm>
            <a:off x="14510148" y="7692240"/>
            <a:ext cx="2616047" cy="774355"/>
            <a:chOff x="0" y="-47625"/>
            <a:chExt cx="3488063" cy="1032473"/>
          </a:xfrm>
        </p:grpSpPr>
        <p:sp>
          <p:nvSpPr>
            <p:cNvPr id="39" name="TextBox 39">
              <a:extLst>
                <a:ext uri="{FF2B5EF4-FFF2-40B4-BE49-F238E27FC236}">
                  <a16:creationId xmlns:a16="http://schemas.microsoft.com/office/drawing/2014/main" id="{FB8339B5-68A5-4C6B-A8AE-9C4337A59DEB}"/>
                </a:ext>
              </a:extLst>
            </p:cNvPr>
            <p:cNvSpPr txBox="1"/>
            <p:nvPr/>
          </p:nvSpPr>
          <p:spPr>
            <a:xfrm>
              <a:off x="0" y="564989"/>
              <a:ext cx="3488063" cy="419859"/>
            </a:xfrm>
            <a:prstGeom prst="rect">
              <a:avLst/>
            </a:prstGeom>
          </p:spPr>
          <p:txBody>
            <a:bodyPr lIns="0" tIns="0" rIns="0" bIns="0" rtlCol="0" anchor="t">
              <a:spAutoFit/>
            </a:bodyPr>
            <a:lstStyle/>
            <a:p>
              <a:pPr>
                <a:lnSpc>
                  <a:spcPts val="2660"/>
                </a:lnSpc>
              </a:pPr>
              <a:r>
                <a:rPr lang="en-US" sz="1900" spc="-19" dirty="0">
                  <a:latin typeface="Arial" panose="020B0604020202020204" pitchFamily="34" charset="0"/>
                  <a:ea typeface="Gadugi" panose="020B0502040204020203" pitchFamily="34" charset="0"/>
                  <a:cs typeface="Arial" panose="020B0604020202020204" pitchFamily="34" charset="0"/>
                </a:rPr>
                <a:t>Data Analyst</a:t>
              </a:r>
            </a:p>
          </p:txBody>
        </p:sp>
        <p:sp>
          <p:nvSpPr>
            <p:cNvPr id="40" name="TextBox 40">
              <a:extLst>
                <a:ext uri="{FF2B5EF4-FFF2-40B4-BE49-F238E27FC236}">
                  <a16:creationId xmlns:a16="http://schemas.microsoft.com/office/drawing/2014/main" id="{F4D3EF05-2280-4194-A446-ADA9B4205594}"/>
                </a:ext>
              </a:extLst>
            </p:cNvPr>
            <p:cNvSpPr txBox="1"/>
            <p:nvPr/>
          </p:nvSpPr>
          <p:spPr>
            <a:xfrm>
              <a:off x="0" y="-47625"/>
              <a:ext cx="3488063" cy="453201"/>
            </a:xfrm>
            <a:prstGeom prst="rect">
              <a:avLst/>
            </a:prstGeom>
          </p:spPr>
          <p:txBody>
            <a:bodyPr lIns="0" tIns="0" rIns="0" bIns="0" rtlCol="0" anchor="t">
              <a:spAutoFit/>
            </a:bodyPr>
            <a:lstStyle/>
            <a:p>
              <a:pPr>
                <a:lnSpc>
                  <a:spcPts val="2940"/>
                </a:lnSpc>
              </a:pPr>
              <a:r>
                <a:rPr lang="en-US" sz="2100" spc="-21" dirty="0">
                  <a:latin typeface="Arial" panose="020B0604020202020204" pitchFamily="34" charset="0"/>
                  <a:ea typeface="Gadugi" panose="020B0502040204020203" pitchFamily="34" charset="0"/>
                  <a:cs typeface="Arial" panose="020B0604020202020204" pitchFamily="34" charset="0"/>
                </a:rPr>
                <a:t>SIDDHARTH </a:t>
              </a:r>
            </a:p>
          </p:txBody>
        </p:sp>
      </p:grpSp>
      <p:pic>
        <p:nvPicPr>
          <p:cNvPr id="53" name="Picture 4">
            <a:extLst>
              <a:ext uri="{FF2B5EF4-FFF2-40B4-BE49-F238E27FC236}">
                <a16:creationId xmlns:a16="http://schemas.microsoft.com/office/drawing/2014/main" id="{67E294A5-7489-410F-B8FD-279885AD592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11443639" y="7292068"/>
            <a:ext cx="2338807" cy="23388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rial" panose="020B0604020202020204" pitchFamily="34" charset="0"/>
                <a:cs typeface="Arial" panose="020B060402020202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6">
            <a:extLst>
              <a:ext uri="{FF2B5EF4-FFF2-40B4-BE49-F238E27FC236}">
                <a16:creationId xmlns:a16="http://schemas.microsoft.com/office/drawing/2014/main" id="{FF6A5AE6-89DA-40BC-A436-9398FE1785B8}"/>
              </a:ext>
            </a:extLst>
          </p:cNvPr>
          <p:cNvSpPr txBox="1"/>
          <p:nvPr/>
        </p:nvSpPr>
        <p:spPr>
          <a:xfrm>
            <a:off x="3982988" y="1644253"/>
            <a:ext cx="3486092" cy="346249"/>
          </a:xfrm>
          <a:prstGeom prst="rect">
            <a:avLst/>
          </a:prstGeom>
        </p:spPr>
        <p:txBody>
          <a:bodyPr lIns="0" tIns="0" rIns="0" bIns="0" rtlCol="0" anchor="t">
            <a:spAutoFit/>
          </a:bodyPr>
          <a:lstStyle/>
          <a:p>
            <a:pPr>
              <a:lnSpc>
                <a:spcPts val="2659"/>
              </a:lnSpc>
            </a:pPr>
            <a:r>
              <a:rPr lang="en-US" sz="2800" b="1" spc="-18" dirty="0">
                <a:solidFill>
                  <a:srgbClr val="FFFFFF"/>
                </a:solidFill>
                <a:latin typeface="Arial" panose="020B0604020202020204" pitchFamily="34" charset="0"/>
                <a:ea typeface="Gadugi" panose="020B0502040204020203" pitchFamily="34" charset="0"/>
                <a:cs typeface="Arial" panose="020B0604020202020204" pitchFamily="34" charset="0"/>
              </a:rPr>
              <a:t>Data Understanding</a:t>
            </a:r>
          </a:p>
        </p:txBody>
      </p:sp>
      <p:sp>
        <p:nvSpPr>
          <p:cNvPr id="41" name="TextBox 36">
            <a:extLst>
              <a:ext uri="{FF2B5EF4-FFF2-40B4-BE49-F238E27FC236}">
                <a16:creationId xmlns:a16="http://schemas.microsoft.com/office/drawing/2014/main" id="{28EE6D6E-30D9-455E-AE15-8EB351E4F390}"/>
              </a:ext>
            </a:extLst>
          </p:cNvPr>
          <p:cNvSpPr txBox="1"/>
          <p:nvPr/>
        </p:nvSpPr>
        <p:spPr>
          <a:xfrm>
            <a:off x="5867400" y="3238500"/>
            <a:ext cx="3486092" cy="346249"/>
          </a:xfrm>
          <a:prstGeom prst="rect">
            <a:avLst/>
          </a:prstGeom>
        </p:spPr>
        <p:txBody>
          <a:bodyPr lIns="0" tIns="0" rIns="0" bIns="0" rtlCol="0" anchor="t">
            <a:spAutoFit/>
          </a:bodyPr>
          <a:lstStyle/>
          <a:p>
            <a:pPr>
              <a:lnSpc>
                <a:spcPts val="2659"/>
              </a:lnSpc>
            </a:pPr>
            <a:r>
              <a:rPr lang="en-US" sz="2800" b="1" spc="-18" dirty="0">
                <a:solidFill>
                  <a:srgbClr val="FFFFFF"/>
                </a:solidFill>
                <a:latin typeface="Gadugi" panose="020B0502040204020203" pitchFamily="34" charset="0"/>
                <a:ea typeface="Gadugi" panose="020B0502040204020203" pitchFamily="34" charset="0"/>
              </a:rPr>
              <a:t>Data </a:t>
            </a:r>
            <a:r>
              <a:rPr lang="en-US" sz="2800" b="1" spc="-18" dirty="0">
                <a:solidFill>
                  <a:srgbClr val="FFFFFF"/>
                </a:solidFill>
                <a:latin typeface="Arial" panose="020B0604020202020204" pitchFamily="34" charset="0"/>
                <a:ea typeface="Gadugi" panose="020B0502040204020203" pitchFamily="34" charset="0"/>
                <a:cs typeface="Arial" panose="020B0604020202020204" pitchFamily="34" charset="0"/>
              </a:rPr>
              <a:t>Cleaning</a:t>
            </a:r>
          </a:p>
        </p:txBody>
      </p:sp>
      <p:sp>
        <p:nvSpPr>
          <p:cNvPr id="42" name="TextBox 36">
            <a:extLst>
              <a:ext uri="{FF2B5EF4-FFF2-40B4-BE49-F238E27FC236}">
                <a16:creationId xmlns:a16="http://schemas.microsoft.com/office/drawing/2014/main" id="{40FA0E14-3113-498A-B8FB-B9DAE0703977}"/>
              </a:ext>
            </a:extLst>
          </p:cNvPr>
          <p:cNvSpPr txBox="1"/>
          <p:nvPr/>
        </p:nvSpPr>
        <p:spPr>
          <a:xfrm>
            <a:off x="7693714" y="4800600"/>
            <a:ext cx="3486092" cy="346249"/>
          </a:xfrm>
          <a:prstGeom prst="rect">
            <a:avLst/>
          </a:prstGeom>
        </p:spPr>
        <p:txBody>
          <a:bodyPr lIns="0" tIns="0" rIns="0" bIns="0" rtlCol="0" anchor="t">
            <a:spAutoFit/>
          </a:bodyPr>
          <a:lstStyle/>
          <a:p>
            <a:pPr>
              <a:lnSpc>
                <a:spcPts val="2659"/>
              </a:lnSpc>
            </a:pPr>
            <a:r>
              <a:rPr lang="en-US" sz="2800" b="1" spc="-18" dirty="0">
                <a:solidFill>
                  <a:srgbClr val="FFFFFF"/>
                </a:solidFill>
                <a:latin typeface="Arial" panose="020B0604020202020204" pitchFamily="34" charset="0"/>
                <a:ea typeface="Gadugi" panose="020B0502040204020203" pitchFamily="34" charset="0"/>
                <a:cs typeface="Arial" panose="020B0604020202020204" pitchFamily="34" charset="0"/>
              </a:rPr>
              <a:t>Data Modelling</a:t>
            </a:r>
          </a:p>
        </p:txBody>
      </p:sp>
      <p:sp>
        <p:nvSpPr>
          <p:cNvPr id="43" name="TextBox 36">
            <a:extLst>
              <a:ext uri="{FF2B5EF4-FFF2-40B4-BE49-F238E27FC236}">
                <a16:creationId xmlns:a16="http://schemas.microsoft.com/office/drawing/2014/main" id="{C65C88AC-EFAD-4000-8C5F-8E8D429131EE}"/>
              </a:ext>
            </a:extLst>
          </p:cNvPr>
          <p:cNvSpPr txBox="1"/>
          <p:nvPr/>
        </p:nvSpPr>
        <p:spPr>
          <a:xfrm>
            <a:off x="9594664" y="6438900"/>
            <a:ext cx="3486092" cy="346249"/>
          </a:xfrm>
          <a:prstGeom prst="rect">
            <a:avLst/>
          </a:prstGeom>
        </p:spPr>
        <p:txBody>
          <a:bodyPr lIns="0" tIns="0" rIns="0" bIns="0" rtlCol="0" anchor="t">
            <a:spAutoFit/>
          </a:bodyPr>
          <a:lstStyle/>
          <a:p>
            <a:pPr>
              <a:lnSpc>
                <a:spcPts val="2659"/>
              </a:lnSpc>
            </a:pPr>
            <a:r>
              <a:rPr lang="en-US" sz="2800" b="1" spc="-18" dirty="0">
                <a:solidFill>
                  <a:srgbClr val="FFFFFF"/>
                </a:solidFill>
                <a:latin typeface="Arial" panose="020B0604020202020204" pitchFamily="34" charset="0"/>
                <a:ea typeface="Gadugi" panose="020B0502040204020203" pitchFamily="34" charset="0"/>
                <a:cs typeface="Arial" panose="020B0604020202020204" pitchFamily="34" charset="0"/>
              </a:rPr>
              <a:t>Data Analysis</a:t>
            </a:r>
          </a:p>
        </p:txBody>
      </p:sp>
      <p:sp>
        <p:nvSpPr>
          <p:cNvPr id="44" name="TextBox 36">
            <a:extLst>
              <a:ext uri="{FF2B5EF4-FFF2-40B4-BE49-F238E27FC236}">
                <a16:creationId xmlns:a16="http://schemas.microsoft.com/office/drawing/2014/main" id="{00299EAB-94A1-47A7-A351-AF4311B3C027}"/>
              </a:ext>
            </a:extLst>
          </p:cNvPr>
          <p:cNvSpPr txBox="1"/>
          <p:nvPr/>
        </p:nvSpPr>
        <p:spPr>
          <a:xfrm>
            <a:off x="11425954" y="8042449"/>
            <a:ext cx="3486092" cy="346249"/>
          </a:xfrm>
          <a:prstGeom prst="rect">
            <a:avLst/>
          </a:prstGeom>
        </p:spPr>
        <p:txBody>
          <a:bodyPr lIns="0" tIns="0" rIns="0" bIns="0" rtlCol="0" anchor="t">
            <a:spAutoFit/>
          </a:bodyPr>
          <a:lstStyle/>
          <a:p>
            <a:pPr>
              <a:lnSpc>
                <a:spcPts val="2659"/>
              </a:lnSpc>
            </a:pPr>
            <a:r>
              <a:rPr lang="en-US" sz="2800" b="1" spc="-18" dirty="0">
                <a:solidFill>
                  <a:srgbClr val="FFFFFF"/>
                </a:solidFill>
                <a:latin typeface="Arial" panose="020B0604020202020204" pitchFamily="34" charset="0"/>
                <a:ea typeface="Gadugi" panose="020B0502040204020203" pitchFamily="34" charset="0"/>
                <a:cs typeface="Arial" panose="020B0604020202020204" pitchFamily="34" charset="0"/>
              </a:rPr>
              <a:t>Data Visualization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chemeClr val="tx1">
                    <a:lumMod val="95000"/>
                  </a:schemeClr>
                </a:solidFill>
                <a:latin typeface="Arial" panose="020B0604020202020204" pitchFamily="34" charset="0"/>
                <a:cs typeface="Arial" panose="020B0604020202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5623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877381" y="6480309"/>
            <a:ext cx="2972219" cy="881758"/>
          </a:xfrm>
          <a:prstGeom prst="rect">
            <a:avLst/>
          </a:prstGeom>
        </p:spPr>
      </p:pic>
      <p:sp>
        <p:nvSpPr>
          <p:cNvPr id="14" name="TextBox 13">
            <a:extLst>
              <a:ext uri="{FF2B5EF4-FFF2-40B4-BE49-F238E27FC236}">
                <a16:creationId xmlns:a16="http://schemas.microsoft.com/office/drawing/2014/main" id="{0A4F1766-D75A-4E03-B4C6-5D63643C1152}"/>
              </a:ext>
            </a:extLst>
          </p:cNvPr>
          <p:cNvSpPr txBox="1"/>
          <p:nvPr/>
        </p:nvSpPr>
        <p:spPr>
          <a:xfrm>
            <a:off x="1796907" y="3229537"/>
            <a:ext cx="3632723"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16</a:t>
            </a:r>
          </a:p>
        </p:txBody>
      </p:sp>
      <p:sp>
        <p:nvSpPr>
          <p:cNvPr id="15" name="TextBox 2">
            <a:extLst>
              <a:ext uri="{FF2B5EF4-FFF2-40B4-BE49-F238E27FC236}">
                <a16:creationId xmlns:a16="http://schemas.microsoft.com/office/drawing/2014/main" id="{D7396C04-7FB6-45C2-828D-728507BCEDD2}"/>
              </a:ext>
            </a:extLst>
          </p:cNvPr>
          <p:cNvSpPr txBox="1"/>
          <p:nvPr/>
        </p:nvSpPr>
        <p:spPr>
          <a:xfrm>
            <a:off x="1796907" y="5081036"/>
            <a:ext cx="3632723"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UNIQUE</a:t>
            </a:r>
          </a:p>
          <a:p>
            <a:pPr algn="ctr">
              <a:lnSpc>
                <a:spcPts val="3359"/>
              </a:lnSpc>
            </a:pPr>
            <a:r>
              <a:rPr lang="en-US" sz="2400" spc="-24" dirty="0">
                <a:latin typeface="Gadugi" panose="020B0502040204020203" pitchFamily="34" charset="0"/>
                <a:ea typeface="Gadugi" panose="020B0502040204020203" pitchFamily="34" charset="0"/>
              </a:rPr>
              <a:t>CATEGORIES</a:t>
            </a:r>
          </a:p>
        </p:txBody>
      </p:sp>
      <p:sp>
        <p:nvSpPr>
          <p:cNvPr id="16" name="TextBox 15">
            <a:extLst>
              <a:ext uri="{FF2B5EF4-FFF2-40B4-BE49-F238E27FC236}">
                <a16:creationId xmlns:a16="http://schemas.microsoft.com/office/drawing/2014/main" id="{4A10A3BF-FECC-41CD-A814-510042248AC3}"/>
              </a:ext>
            </a:extLst>
          </p:cNvPr>
          <p:cNvSpPr txBox="1"/>
          <p:nvPr/>
        </p:nvSpPr>
        <p:spPr>
          <a:xfrm>
            <a:off x="6260052" y="3229537"/>
            <a:ext cx="4669281" cy="118051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1050</a:t>
            </a:r>
          </a:p>
        </p:txBody>
      </p:sp>
      <p:sp>
        <p:nvSpPr>
          <p:cNvPr id="17" name="TextBox 19">
            <a:extLst>
              <a:ext uri="{FF2B5EF4-FFF2-40B4-BE49-F238E27FC236}">
                <a16:creationId xmlns:a16="http://schemas.microsoft.com/office/drawing/2014/main" id="{CEE7775F-A9B9-43F7-A840-9B1EB70FB429}"/>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JANUARY</a:t>
            </a:r>
          </a:p>
        </p:txBody>
      </p:sp>
      <p:sp>
        <p:nvSpPr>
          <p:cNvPr id="18" name="TextBox 14">
            <a:extLst>
              <a:ext uri="{FF2B5EF4-FFF2-40B4-BE49-F238E27FC236}">
                <a16:creationId xmlns:a16="http://schemas.microsoft.com/office/drawing/2014/main" id="{9CEC6BEF-18BD-46D0-9EF9-EAA7218C828A}"/>
              </a:ext>
            </a:extLst>
          </p:cNvPr>
          <p:cNvSpPr txBox="1"/>
          <p:nvPr/>
        </p:nvSpPr>
        <p:spPr>
          <a:xfrm>
            <a:off x="6825447" y="5081036"/>
            <a:ext cx="3884010" cy="832728"/>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POSITIVE REACTIONS TO "ANIMAL" POSTS</a:t>
            </a:r>
          </a:p>
        </p:txBody>
      </p:sp>
      <p:sp>
        <p:nvSpPr>
          <p:cNvPr id="19" name="TextBox 18">
            <a:extLst>
              <a:ext uri="{FF2B5EF4-FFF2-40B4-BE49-F238E27FC236}">
                <a16:creationId xmlns:a16="http://schemas.microsoft.com/office/drawing/2014/main" id="{EFE85C37-6818-435E-A8B9-7F0EC26F48FE}"/>
              </a:ext>
            </a:extLst>
          </p:cNvPr>
          <p:cNvSpPr txBox="1"/>
          <p:nvPr/>
        </p:nvSpPr>
        <p:spPr>
          <a:xfrm>
            <a:off x="12355796"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MONTH WITH </a:t>
            </a:r>
          </a:p>
          <a:p>
            <a:pPr algn="ctr">
              <a:lnSpc>
                <a:spcPts val="3359"/>
              </a:lnSpc>
            </a:pPr>
            <a:r>
              <a:rPr lang="en-US" sz="2400" spc="-24">
                <a:latin typeface="Gadugi" panose="020B0502040204020203" pitchFamily="34" charset="0"/>
                <a:ea typeface="Gadugi" panose="020B0502040204020203" pitchFamily="34" charset="0"/>
              </a:rPr>
              <a:t>MOST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2B130964-3011-4469-9F4A-7648ACB3F1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833585"/>
            <a:ext cx="12400446" cy="72138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15C13337-5D1A-4F64-B58C-457740762E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4919" y="1498356"/>
            <a:ext cx="11629481" cy="7455144"/>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4539428D-6454-4FE6-B992-2D59F0AC2F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402</TotalTime>
  <Words>308</Words>
  <Application>Microsoft Office PowerPoint</Application>
  <PresentationFormat>Custom</PresentationFormat>
  <Paragraphs>80</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Graphik Regular</vt:lpstr>
      <vt:lpstr>Rockwell</vt:lpstr>
      <vt:lpstr>Bookman Old Style</vt:lpstr>
      <vt:lpstr>Gadugi</vt:lpstr>
      <vt:lpstr>Arial</vt:lpstr>
      <vt:lpstr>Clear Sans Regular Bold</vt:lpstr>
      <vt:lpstr>Calibri</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siddharth mahendran</cp:lastModifiedBy>
  <cp:revision>26</cp:revision>
  <dcterms:created xsi:type="dcterms:W3CDTF">2006-08-16T00:00:00Z</dcterms:created>
  <dcterms:modified xsi:type="dcterms:W3CDTF">2023-03-16T10:21:32Z</dcterms:modified>
  <dc:identifier>DAEhDyfaYKE</dc:identifier>
</cp:coreProperties>
</file>